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6" r:id="rId4"/>
    <p:sldId id="310" r:id="rId5"/>
    <p:sldId id="267" r:id="rId6"/>
    <p:sldId id="282" r:id="rId7"/>
    <p:sldId id="283" r:id="rId8"/>
    <p:sldId id="308" r:id="rId9"/>
    <p:sldId id="274" r:id="rId10"/>
    <p:sldId id="276" r:id="rId11"/>
    <p:sldId id="291" r:id="rId12"/>
    <p:sldId id="297" r:id="rId13"/>
    <p:sldId id="302" r:id="rId14"/>
    <p:sldId id="303" r:id="rId15"/>
    <p:sldId id="305" r:id="rId16"/>
    <p:sldId id="309" r:id="rId17"/>
    <p:sldId id="259" r:id="rId18"/>
    <p:sldId id="265" r:id="rId19"/>
    <p:sldId id="263" r:id="rId20"/>
    <p:sldId id="262"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969696"/>
    <a:srgbClr val="FF9900"/>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6" autoAdjust="0"/>
  </p:normalViewPr>
  <p:slideViewPr>
    <p:cSldViewPr>
      <p:cViewPr>
        <p:scale>
          <a:sx n="80" d="100"/>
          <a:sy n="80" d="100"/>
        </p:scale>
        <p:origin x="-22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CB4BFD0-85A4-4AA1-BC20-E979638C2D74}" type="datetimeFigureOut">
              <a:rPr lang="en-US"/>
              <a:pPr>
                <a:defRPr/>
              </a:pPr>
              <a:t>9/3/2012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F2AED715-7430-47C9-A4F7-6088F81806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B23D4-FE52-4ED7-80F2-F9EDAE5EE1FF}"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The wearing of jewelry is prohibited.</a:t>
            </a:r>
          </a:p>
          <a:p>
            <a:pPr>
              <a:buFontTx/>
              <a:buChar char="•"/>
            </a:pPr>
            <a:r>
              <a:rPr lang="en-US" smtClean="0"/>
              <a:t>The penalties for a violation of Rules 4-3-3 and 9-6-3 now apply only to the competitor involved.</a:t>
            </a:r>
          </a:p>
          <a:p>
            <a:pPr>
              <a:buFontTx/>
              <a:buChar char="•"/>
            </a:pPr>
            <a:r>
              <a:rPr lang="en-US" smtClean="0"/>
              <a:t>Without holding up competition, jewelry should be removed.</a:t>
            </a:r>
          </a:p>
          <a:p>
            <a:pPr>
              <a:buFontTx/>
              <a:buChar char="•"/>
            </a:pPr>
            <a:r>
              <a:rPr lang="en-US" smtClean="0"/>
              <a:t>If it can’t be removed, the competitor should not compete until legal.</a:t>
            </a:r>
          </a:p>
          <a:p>
            <a:pPr>
              <a:buFontTx/>
              <a:buChar char="•"/>
            </a:pPr>
            <a:r>
              <a:rPr lang="en-US" smtClean="0"/>
              <a:t>If a competitor is observed during competition of a violation, the same process of no further competition until legal, warning or disqualification if a subsequent offense applies.</a:t>
            </a:r>
          </a:p>
          <a:p>
            <a:pPr>
              <a:buFontTx/>
              <a:buChar char="•"/>
            </a:pPr>
            <a:r>
              <a:rPr lang="en-US" smtClean="0"/>
              <a:t>The protocol for communication of a violation should be established by the officials before the meet begins.</a:t>
            </a:r>
          </a:p>
          <a:p>
            <a:endParaRPr lang="en-US" smtClean="0"/>
          </a:p>
        </p:txBody>
      </p:sp>
      <p:sp>
        <p:nvSpPr>
          <p:cNvPr id="4" name="Slide Number Placeholder 3"/>
          <p:cNvSpPr>
            <a:spLocks noGrp="1"/>
          </p:cNvSpPr>
          <p:nvPr>
            <p:ph type="sldNum" sz="quarter" idx="5"/>
          </p:nvPr>
        </p:nvSpPr>
        <p:spPr/>
        <p:txBody>
          <a:bodyPr/>
          <a:lstStyle/>
          <a:p>
            <a:pPr>
              <a:defRPr/>
            </a:pPr>
            <a:fld id="{231979F1-D817-4F28-BA3F-7BA175D409F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FA71E9-94CE-40B8-8E48-D7C0778D0A6E}"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D99E97-C406-4618-B594-21AEF1F9C5C6}"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DD5DAD-08D4-43AB-B8C8-2D2585B61727}"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The Role of the Parent in Sports online course is offered at NO COST by the NFHS.</a:t>
            </a:r>
          </a:p>
          <a:p>
            <a:pPr eaLnBrk="1" hangingPunct="1">
              <a:spcBef>
                <a:spcPct val="0"/>
              </a:spcBef>
              <a:buFontTx/>
              <a:buChar char="•"/>
            </a:pPr>
            <a:r>
              <a:rPr lang="en-US" smtClean="0"/>
              <a:t>All you need to do is register on www.nfhslearn.com.  It is quick, easy and takes about 20-25 minutes to complete.</a:t>
            </a:r>
          </a:p>
          <a:p>
            <a:pPr eaLnBrk="1" hangingPunct="1">
              <a:spcBef>
                <a:spcPct val="0"/>
              </a:spcBef>
              <a:buFontTx/>
              <a:buChar char="•"/>
            </a:pPr>
            <a:r>
              <a:rPr lang="en-US" smtClean="0"/>
              <a:t>Any parent or interested individual may take the course.</a:t>
            </a:r>
          </a:p>
          <a:p>
            <a:pPr eaLnBrk="1" hangingPunct="1">
              <a:spcBef>
                <a:spcPct val="0"/>
              </a:spcBef>
              <a:buFontTx/>
              <a:buChar char="•"/>
            </a:pPr>
            <a:r>
              <a:rPr lang="en-US" smtClean="0"/>
              <a:t>Take a look and share this information with others.</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13420-616F-4D88-B43E-22611A066D52}" type="slidenum">
              <a:rPr lang="en-US" smtClean="0">
                <a:solidFill>
                  <a:srgbClr val="000000"/>
                </a:solidFill>
              </a:rPr>
              <a:pPr fontAlgn="base">
                <a:spcBef>
                  <a:spcPct val="0"/>
                </a:spcBef>
                <a:spcAft>
                  <a:spcPct val="0"/>
                </a:spcAft>
                <a:defRPr/>
              </a:pPr>
              <a:t>18</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To assist in concussion management education, the NFHS, at no cost, offers Concussion in Sports - What You Need to Know.</a:t>
            </a:r>
          </a:p>
          <a:p>
            <a:pPr eaLnBrk="1" hangingPunct="1">
              <a:spcBef>
                <a:spcPct val="0"/>
              </a:spcBef>
              <a:buFontTx/>
              <a:buChar char="•"/>
            </a:pPr>
            <a:r>
              <a:rPr lang="en-US" smtClean="0"/>
              <a:t>The only requirement is registering on www.nfhslearn.com, which is quick and easy.</a:t>
            </a:r>
          </a:p>
          <a:p>
            <a:pPr eaLnBrk="1" hangingPunct="1">
              <a:spcBef>
                <a:spcPct val="0"/>
              </a:spcBef>
              <a:buFontTx/>
              <a:buChar char="•"/>
            </a:pPr>
            <a:r>
              <a:rPr lang="en-US" smtClean="0"/>
              <a:t>This 20 minute course is designed for coaches, officials, parents, administrators and students to learn how to recognize the signs and symptoms of concussions and a step-wise process to return to the sport.</a:t>
            </a:r>
          </a:p>
          <a:p>
            <a:pPr eaLnBrk="1" hangingPunct="1">
              <a:spcBef>
                <a:spcPct val="0"/>
              </a:spcBef>
              <a:buFontTx/>
              <a:buChar char="•"/>
            </a:pPr>
            <a:r>
              <a:rPr lang="en-US" smtClean="0"/>
              <a:t>Check it out and share this information with others.  Over 200,000 courses have already been delivered!</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6D0BED-9D81-4BEF-9A1F-FE33670170C6}"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48D5A-F376-4785-8110-A25AF9839978}" type="slidenum">
              <a:rPr lang="en-US" smtClean="0">
                <a:solidFill>
                  <a:srgbClr val="000000"/>
                </a:solidFill>
              </a:rPr>
              <a:pPr fontAlgn="base">
                <a:spcBef>
                  <a:spcPct val="0"/>
                </a:spcBef>
                <a:spcAft>
                  <a:spcPct val="0"/>
                </a:spcAft>
                <a:defRPr/>
              </a:pPr>
              <a:t>2</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9F3C3-991A-4026-9E26-8AD48A03B576}"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Administrative duties for the meet referee may need to continue after the contest to document actions which occur during the competition. </a:t>
            </a:r>
          </a:p>
          <a:p>
            <a:pPr eaLnBrk="1" hangingPunct="1">
              <a:spcBef>
                <a:spcPct val="0"/>
              </a:spcBef>
              <a:buFontTx/>
              <a:buChar char="•"/>
            </a:pPr>
            <a:r>
              <a:rPr lang="en-US" smtClean="0"/>
              <a:t>This revision illustrates the difference between the meet referee’s jurisdiction during the competition and other administrative responsibilities such as submitting specific reports after the competition is completed.</a:t>
            </a:r>
          </a:p>
          <a:p>
            <a:pPr eaLnBrk="1" hangingPunct="1">
              <a:spcBef>
                <a:spcPct val="0"/>
              </a:spcBef>
              <a:buFontTx/>
              <a:buChar char="•"/>
            </a:pPr>
            <a:r>
              <a:rPr lang="en-US" smtClean="0"/>
              <a:t> In addition, clarifies that state associations may continue to develop and implement policies that allow for review of unusual incidents that occur while the meet referee has jurisdiction or after the competition is completed.</a:t>
            </a:r>
          </a:p>
        </p:txBody>
      </p:sp>
      <p:sp>
        <p:nvSpPr>
          <p:cNvPr id="4" name="Slide Number Placeholder 3"/>
          <p:cNvSpPr>
            <a:spLocks noGrp="1"/>
          </p:cNvSpPr>
          <p:nvPr>
            <p:ph type="sldNum" sz="quarter" idx="5"/>
          </p:nvPr>
        </p:nvSpPr>
        <p:spPr/>
        <p:txBody>
          <a:bodyPr/>
          <a:lstStyle/>
          <a:p>
            <a:pPr>
              <a:defRPr/>
            </a:pPr>
            <a:fld id="{B4C708A2-2FD2-4CE6-98F7-F3FF0E5CB30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This method of measurement is a more accurate distance of the running route taken by competitors.</a:t>
            </a:r>
          </a:p>
          <a:p>
            <a:pPr>
              <a:buFontTx/>
              <a:buChar char="•"/>
            </a:pPr>
            <a:r>
              <a:rPr lang="en-US" smtClean="0"/>
              <a:t>Updates the rule to the more current, acceptable trends of the sport for measuring the course.</a:t>
            </a:r>
          </a:p>
        </p:txBody>
      </p:sp>
      <p:sp>
        <p:nvSpPr>
          <p:cNvPr id="4" name="Slide Number Placeholder 3"/>
          <p:cNvSpPr>
            <a:spLocks noGrp="1"/>
          </p:cNvSpPr>
          <p:nvPr>
            <p:ph type="sldNum" sz="quarter" idx="5"/>
          </p:nvPr>
        </p:nvSpPr>
        <p:spPr/>
        <p:txBody>
          <a:bodyPr/>
          <a:lstStyle/>
          <a:p>
            <a:pPr>
              <a:defRPr/>
            </a:pPr>
            <a:fld id="{99EF8B13-5265-41CF-B954-4E7EF538C01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This change clarifies that a computerized bib transponder is also allowed for timing and place finishes.</a:t>
            </a:r>
          </a:p>
          <a:p>
            <a:pPr>
              <a:buFontTx/>
              <a:buChar char="•"/>
            </a:pPr>
            <a:r>
              <a:rPr lang="en-US" smtClean="0"/>
              <a:t>When worn on the shoes, one transponder/chip is to be worn on each shoe.</a:t>
            </a:r>
          </a:p>
          <a:p>
            <a:pPr>
              <a:buFontTx/>
              <a:buChar char="•"/>
            </a:pPr>
            <a:r>
              <a:rPr lang="en-US" smtClean="0"/>
              <a:t>Both an official number and transponder may be assigned to each competitor.</a:t>
            </a:r>
          </a:p>
          <a:p>
            <a:pPr>
              <a:buFontTx/>
              <a:buChar char="•"/>
            </a:pPr>
            <a:r>
              <a:rPr lang="en-US" smtClean="0"/>
              <a:t>Both shall be worn as assigned and unaltered.</a:t>
            </a:r>
          </a:p>
        </p:txBody>
      </p:sp>
      <p:sp>
        <p:nvSpPr>
          <p:cNvPr id="4" name="Slide Number Placeholder 3"/>
          <p:cNvSpPr>
            <a:spLocks noGrp="1"/>
          </p:cNvSpPr>
          <p:nvPr>
            <p:ph type="sldNum" sz="quarter" idx="5"/>
          </p:nvPr>
        </p:nvSpPr>
        <p:spPr/>
        <p:txBody>
          <a:bodyPr/>
          <a:lstStyle/>
          <a:p>
            <a:pPr>
              <a:defRPr/>
            </a:pPr>
            <a:fld id="{13DB851D-9919-4ECD-8227-7D51668C624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Stitching of a contrasting color on the visible undergarment does not distract or cause confusion.</a:t>
            </a:r>
          </a:p>
          <a:p>
            <a:pPr>
              <a:buFontTx/>
              <a:buChar char="•"/>
            </a:pPr>
            <a:r>
              <a:rPr lang="en-US" smtClean="0"/>
              <a:t>The stitching must be used for actual construction of the garment and not for design purposes.</a:t>
            </a:r>
          </a:p>
        </p:txBody>
      </p:sp>
      <p:sp>
        <p:nvSpPr>
          <p:cNvPr id="4" name="Slide Number Placeholder 3"/>
          <p:cNvSpPr>
            <a:spLocks noGrp="1"/>
          </p:cNvSpPr>
          <p:nvPr>
            <p:ph type="sldNum" sz="quarter" idx="5"/>
          </p:nvPr>
        </p:nvSpPr>
        <p:spPr/>
        <p:txBody>
          <a:bodyPr/>
          <a:lstStyle/>
          <a:p>
            <a:pPr>
              <a:defRPr/>
            </a:pPr>
            <a:fld id="{30C8AD0E-9001-4BCD-8233-7AA3720621A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11"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12"/>
          <p:cNvSpPr txBox="1">
            <a:spLocks noChangeArrowheads="1"/>
          </p:cNvSpPr>
          <p:nvPr/>
        </p:nvSpPr>
        <p:spPr bwMode="auto">
          <a:xfrm>
            <a:off x="5110163" y="6273800"/>
            <a:ext cx="4033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000" smtClean="0">
                <a:solidFill>
                  <a:srgbClr val="FFFFFF"/>
                </a:solidFill>
              </a:rPr>
              <a:t>Take Part. </a:t>
            </a:r>
            <a:r>
              <a:rPr lang="en-US" sz="2000" smtClean="0">
                <a:solidFill>
                  <a:srgbClr val="F791A4"/>
                </a:solidFill>
              </a:rPr>
              <a:t>Get Set For Life.™</a:t>
            </a:r>
          </a:p>
        </p:txBody>
      </p:sp>
      <p:sp>
        <p:nvSpPr>
          <p:cNvPr id="6" name="Line 13"/>
          <p:cNvSpPr>
            <a:spLocks noChangeShapeType="1"/>
          </p:cNvSpPr>
          <p:nvPr/>
        </p:nvSpPr>
        <p:spPr bwMode="auto">
          <a:xfrm>
            <a:off x="5072063" y="6362700"/>
            <a:ext cx="0" cy="495300"/>
          </a:xfrm>
          <a:prstGeom prst="line">
            <a:avLst/>
          </a:prstGeom>
          <a:noFill/>
          <a:ln w="9525">
            <a:solidFill>
              <a:schemeClr val="bg1"/>
            </a:solidFill>
            <a:round/>
            <a:headEnd/>
            <a:tailEnd/>
          </a:ln>
        </p:spPr>
        <p:txBody>
          <a:bodyPr/>
          <a:lstStyle/>
          <a:p>
            <a:endParaRPr lang="en-US"/>
          </a:p>
        </p:txBody>
      </p:sp>
      <p:sp>
        <p:nvSpPr>
          <p:cNvPr id="7" name="Text Box 14"/>
          <p:cNvSpPr txBox="1">
            <a:spLocks noChangeArrowheads="1"/>
          </p:cNvSpPr>
          <p:nvPr/>
        </p:nvSpPr>
        <p:spPr bwMode="auto">
          <a:xfrm>
            <a:off x="2006600" y="138113"/>
            <a:ext cx="50927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5000"/>
              </a:lnSpc>
              <a:spcBef>
                <a:spcPct val="20000"/>
              </a:spcBef>
              <a:buClr>
                <a:srgbClr val="003798"/>
              </a:buClr>
              <a:buFont typeface="Wingdings" pitchFamily="2" charset="2"/>
              <a:buNone/>
              <a:defRPr/>
            </a:pPr>
            <a:r>
              <a:rPr lang="en-US" sz="1400" smtClean="0">
                <a:solidFill>
                  <a:srgbClr val="FFFFFF"/>
                </a:solidFill>
              </a:rPr>
              <a:t>National Federation of State</a:t>
            </a:r>
          </a:p>
          <a:p>
            <a:pPr algn="ctr" eaLnBrk="1" hangingPunct="1">
              <a:lnSpc>
                <a:spcPct val="75000"/>
              </a:lnSpc>
              <a:spcBef>
                <a:spcPct val="20000"/>
              </a:spcBef>
              <a:buClr>
                <a:srgbClr val="003798"/>
              </a:buClr>
              <a:buFont typeface="Wingdings" pitchFamily="2" charset="2"/>
              <a:buNone/>
              <a:defRPr/>
            </a:pPr>
            <a:r>
              <a:rPr lang="en-US" sz="1400" smtClean="0">
                <a:solidFill>
                  <a:srgbClr val="FFFFFF"/>
                </a:solidFill>
              </a:rPr>
              <a:t>High School Associations</a:t>
            </a:r>
          </a:p>
        </p:txBody>
      </p:sp>
      <p:sp>
        <p:nvSpPr>
          <p:cNvPr id="4105" name="Rectangle 9"/>
          <p:cNvSpPr>
            <a:spLocks noGrp="1" noChangeArrowheads="1"/>
          </p:cNvSpPr>
          <p:nvPr>
            <p:ph type="ctrTitle"/>
          </p:nvPr>
        </p:nvSpPr>
        <p:spPr>
          <a:xfrm>
            <a:off x="228600" y="1863725"/>
            <a:ext cx="8653463" cy="1793875"/>
          </a:xfrm>
        </p:spPr>
        <p:txBody>
          <a:bodyPr/>
          <a:lstStyle>
            <a:lvl1pPr>
              <a:defRPr/>
            </a:lvl1pPr>
          </a:lstStyle>
          <a:p>
            <a:r>
              <a:rPr lang="en-US" smtClean="0"/>
              <a:t>Click to edit Master title style</a:t>
            </a:r>
            <a:endParaRPr lang="en-US"/>
          </a:p>
        </p:txBody>
      </p:sp>
      <p:sp>
        <p:nvSpPr>
          <p:cNvPr id="4106" name="Rectangle 10"/>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069778D-C0B3-46B4-BF56-22718994FB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5A75919-4FAD-42BD-96BF-46F9F938AC6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13D27DB-0C8B-432D-A248-5B0706A59D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690DCB7D-E540-414D-94B7-0F4920A7E35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7B25A089-2470-4F83-9EC9-7880B12DD5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39AED140-0A29-48C8-8374-FA724D85A33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019713E7-2372-4B3C-91AD-6492C4F540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2B39486B-D734-41F7-90F2-957C9E41B7B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BD6BA7A-F894-4DDB-B8A5-C23BF2C1CD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5FDA8A0-5643-4B41-9F4E-0FD55B6DEEE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408113"/>
          </a:xfrm>
          <a:prstGeom prst="rect">
            <a:avLst/>
          </a:prstGeom>
          <a:solidFill>
            <a:srgbClr val="003798"/>
          </a:solidFill>
          <a:ln w="9525">
            <a:noFill/>
            <a:miter lim="800000"/>
            <a:headEnd/>
            <a:tailEnd/>
          </a:ln>
        </p:spPr>
        <p:txBody>
          <a:bodyPr wrap="none" anchor="ctr"/>
          <a:lstStyle/>
          <a:p>
            <a:endParaRPr lang="en-US">
              <a:solidFill>
                <a:srgbClr val="000000"/>
              </a:solidFill>
            </a:endParaRPr>
          </a:p>
        </p:txBody>
      </p:sp>
      <p:sp>
        <p:nvSpPr>
          <p:cNvPr id="1027" name="Rectangle 2"/>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solidFill>
                  <a:srgbClr val="003798"/>
                </a:solidFill>
                <a:latin typeface="+mn-lt"/>
                <a:cs typeface="+mn-cs"/>
              </a:defRPr>
            </a:lvl1pPr>
          </a:lstStyle>
          <a:p>
            <a:pPr>
              <a:defRPr/>
            </a:pPr>
            <a:fld id="{57C20FA1-786B-43E3-A97A-BA4936A0C876}" type="slidenum">
              <a:rPr lang="en-US"/>
              <a:pPr>
                <a:defRPr/>
              </a:pPr>
              <a:t>‹#›</a:t>
            </a:fld>
            <a:endParaRPr lang="en-US" dirty="0"/>
          </a:p>
        </p:txBody>
      </p:sp>
      <p:pic>
        <p:nvPicPr>
          <p:cNvPr id="1030" name="Picture 10" descr="NFHS-Small-Logo-color-Trans"/>
          <p:cNvPicPr>
            <a:picLocks noChangeAspect="1" noChangeArrowheads="1"/>
          </p:cNvPicPr>
          <p:nvPr/>
        </p:nvPicPr>
        <p:blipFill>
          <a:blip r:embed="rId13"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eaLnBrk="1" fontAlgn="base" hangingPunct="1">
        <a:spcBef>
          <a:spcPct val="0"/>
        </a:spcBef>
        <a:spcAft>
          <a:spcPct val="0"/>
        </a:spcAft>
        <a:defRPr sz="3600">
          <a:solidFill>
            <a:schemeClr val="bg1"/>
          </a:solidFill>
          <a:latin typeface="Arial Black" pitchFamily="34" charset="0"/>
        </a:defRPr>
      </a:lvl6pPr>
      <a:lvl7pPr marL="914400" algn="ctr" rtl="0" eaLnBrk="1" fontAlgn="base" hangingPunct="1">
        <a:spcBef>
          <a:spcPct val="0"/>
        </a:spcBef>
        <a:spcAft>
          <a:spcPct val="0"/>
        </a:spcAft>
        <a:defRPr sz="3600">
          <a:solidFill>
            <a:schemeClr val="bg1"/>
          </a:solidFill>
          <a:latin typeface="Arial Black" pitchFamily="34" charset="0"/>
        </a:defRPr>
      </a:lvl7pPr>
      <a:lvl8pPr marL="1371600" algn="ctr" rtl="0" eaLnBrk="1" fontAlgn="base" hangingPunct="1">
        <a:spcBef>
          <a:spcPct val="0"/>
        </a:spcBef>
        <a:spcAft>
          <a:spcPct val="0"/>
        </a:spcAft>
        <a:defRPr sz="3600">
          <a:solidFill>
            <a:schemeClr val="bg1"/>
          </a:solidFill>
          <a:latin typeface="Arial Black" pitchFamily="34" charset="0"/>
        </a:defRPr>
      </a:lvl8pPr>
      <a:lvl9pPr marL="1828800" algn="ctr" rtl="0" eaLnBrk="1" fontAlgn="base" hangingPunct="1">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fhs.org/track.aspx" TargetMode="External"/><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hyperlink" Target="http://www.nfhslear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hyperlink" Target="http://www.nfhslearn.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nfhs.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295400" y="1752600"/>
            <a:ext cx="7358063" cy="1108075"/>
          </a:xfrm>
        </p:spPr>
        <p:txBody>
          <a:bodyPr/>
          <a:lstStyle/>
          <a:p>
            <a:pPr eaLnBrk="1" hangingPunct="1"/>
            <a:r>
              <a:rPr lang="en-US" smtClean="0"/>
              <a:t>2012  Cross Country</a:t>
            </a:r>
          </a:p>
        </p:txBody>
      </p:sp>
      <p:sp>
        <p:nvSpPr>
          <p:cNvPr id="3075" name="Subtitle 2"/>
          <p:cNvSpPr>
            <a:spLocks noGrp="1"/>
          </p:cNvSpPr>
          <p:nvPr>
            <p:ph type="subTitle" idx="1"/>
          </p:nvPr>
        </p:nvSpPr>
        <p:spPr/>
        <p:txBody>
          <a:bodyPr/>
          <a:lstStyle/>
          <a:p>
            <a:pPr eaLnBrk="1" hangingPunct="1"/>
            <a:r>
              <a:rPr lang="en-US" smtClean="0"/>
              <a:t>Rule Changes</a:t>
            </a:r>
          </a:p>
          <a:p>
            <a:pPr eaLnBrk="1" hangingPunct="1"/>
            <a:r>
              <a:rPr lang="en-US" smtClean="0"/>
              <a:t>Editorial Changes</a:t>
            </a:r>
          </a:p>
          <a:p>
            <a:pPr eaLnBrk="1" hangingPunct="1"/>
            <a:r>
              <a:rPr lang="en-US" smtClean="0"/>
              <a:t>Points of Emphasis</a:t>
            </a:r>
          </a:p>
          <a:p>
            <a:pPr eaLnBrk="1" hangingPunct="1"/>
            <a:endParaRPr lang="en-US" smtClean="0"/>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Competitor’s Uniform – Jewelry </a:t>
            </a:r>
            <a:br>
              <a:rPr lang="en-US" smtClean="0"/>
            </a:br>
            <a:r>
              <a:rPr lang="en-US" smtClean="0">
                <a:solidFill>
                  <a:srgbClr val="FF3300"/>
                </a:solidFill>
              </a:rPr>
              <a:t>Rule 9-6-3, Penalty</a:t>
            </a:r>
          </a:p>
        </p:txBody>
      </p:sp>
      <p:sp>
        <p:nvSpPr>
          <p:cNvPr id="12291" name="Content Placeholder 2"/>
          <p:cNvSpPr>
            <a:spLocks noGrp="1"/>
          </p:cNvSpPr>
          <p:nvPr>
            <p:ph idx="1"/>
          </p:nvPr>
        </p:nvSpPr>
        <p:spPr/>
        <p:txBody>
          <a:bodyPr/>
          <a:lstStyle/>
          <a:p>
            <a:r>
              <a:rPr lang="en-US" sz="2400" smtClean="0"/>
              <a:t>The penalty for wearing jewelry applies only to the competitor involved.</a:t>
            </a:r>
          </a:p>
          <a:p>
            <a:endParaRPr lang="en-US" sz="2400" smtClean="0"/>
          </a:p>
          <a:p>
            <a:r>
              <a:rPr lang="en-US" sz="2400" smtClean="0"/>
              <a:t>When a meet official observes a competitor wearing jewelry, the official shall:</a:t>
            </a:r>
          </a:p>
          <a:p>
            <a:pPr lvl="1"/>
            <a:r>
              <a:rPr lang="en-US" sz="2000" smtClean="0"/>
              <a:t>require the competitor to remove the jewelry (if prior to competition)</a:t>
            </a:r>
          </a:p>
          <a:p>
            <a:pPr lvl="1"/>
            <a:r>
              <a:rPr lang="en-US" sz="2000" smtClean="0"/>
              <a:t>issue a warning that a subsequent violation during the event shall result in a disqualification.</a:t>
            </a:r>
            <a:endParaRPr lang="en-US" sz="2200" smtClean="0"/>
          </a:p>
          <a:p>
            <a:endParaRPr lang="en-US" sz="2400" smtClean="0"/>
          </a:p>
          <a:p>
            <a:r>
              <a:rPr lang="en-US" sz="2400" smtClean="0"/>
              <a:t>The referee shall be notified of the violation by the observing official and he/she shall notify the competitor’s coach of the violation and warning.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mtClean="0"/>
              <a:t>2012 </a:t>
            </a:r>
            <a:br>
              <a:rPr lang="en-US" smtClean="0"/>
            </a:br>
            <a:r>
              <a:rPr lang="en-US" smtClean="0"/>
              <a:t>Cross Country</a:t>
            </a:r>
          </a:p>
        </p:txBody>
      </p:sp>
      <p:sp>
        <p:nvSpPr>
          <p:cNvPr id="13315" name="Subtitle 2"/>
          <p:cNvSpPr>
            <a:spLocks noGrp="1"/>
          </p:cNvSpPr>
          <p:nvPr>
            <p:ph type="subTitle" idx="1"/>
          </p:nvPr>
        </p:nvSpPr>
        <p:spPr/>
        <p:txBody>
          <a:bodyPr/>
          <a:lstStyle/>
          <a:p>
            <a:endParaRPr lang="en-US" smtClean="0"/>
          </a:p>
          <a:p>
            <a:r>
              <a:rPr lang="en-US" b="1" smtClean="0">
                <a:solidFill>
                  <a:schemeClr val="hlink"/>
                </a:solidFill>
              </a:rPr>
              <a:t>Major Editorial Changes</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Editorial Changes</a:t>
            </a:r>
          </a:p>
        </p:txBody>
      </p:sp>
      <p:sp>
        <p:nvSpPr>
          <p:cNvPr id="14339" name="Content Placeholder 2"/>
          <p:cNvSpPr>
            <a:spLocks noGrp="1"/>
          </p:cNvSpPr>
          <p:nvPr>
            <p:ph idx="1"/>
          </p:nvPr>
        </p:nvSpPr>
        <p:spPr/>
        <p:txBody>
          <a:bodyPr/>
          <a:lstStyle/>
          <a:p>
            <a:endParaRPr lang="en-US" smtClean="0"/>
          </a:p>
          <a:p>
            <a:pPr>
              <a:buFont typeface="Wingdings" pitchFamily="2" charset="2"/>
              <a:buNone/>
            </a:pPr>
            <a:endParaRPr lang="en-US" smtClean="0"/>
          </a:p>
          <a:p>
            <a:r>
              <a:rPr lang="en-US" smtClean="0">
                <a:solidFill>
                  <a:srgbClr val="FF3300"/>
                </a:solidFill>
              </a:rPr>
              <a:t>Rules 9-6-1, 2 Penalty and 9-6-4 Penalty:</a:t>
            </a:r>
            <a:r>
              <a:rPr lang="en-US" smtClean="0"/>
              <a:t> Corrects a clerical error and clarifies the disqualification is from the </a:t>
            </a:r>
            <a:r>
              <a:rPr lang="en-US" u="sng" smtClean="0"/>
              <a:t>event</a:t>
            </a:r>
            <a:r>
              <a:rPr lang="en-US" smtClean="0"/>
              <a:t> </a:t>
            </a:r>
            <a:r>
              <a:rPr lang="en-US" smtClean="0">
                <a:solidFill>
                  <a:srgbClr val="FF0000"/>
                </a:solidFill>
              </a:rPr>
              <a:t>meet.</a:t>
            </a:r>
          </a:p>
          <a:p>
            <a:pPr>
              <a:buFont typeface="Wingdings" pitchFamily="2" charset="2"/>
              <a:buNone/>
            </a:pPr>
            <a:endParaRPr lang="en-US" smtClean="0">
              <a:solidFill>
                <a:srgbClr val="FF0000"/>
              </a:solidFill>
            </a:endParaRPr>
          </a:p>
          <a:p>
            <a:pPr eaLnBrk="1" hangingPunct="1">
              <a:spcBef>
                <a:spcPct val="0"/>
              </a:spcBef>
            </a:pPr>
            <a:r>
              <a:rPr lang="en-US" smtClean="0">
                <a:solidFill>
                  <a:srgbClr val="FF3300"/>
                </a:solidFill>
                <a:cs typeface="Arial" charset="0"/>
              </a:rPr>
              <a:t>Rule 9-4-2:</a:t>
            </a:r>
            <a:r>
              <a:rPr lang="en-US" smtClean="0">
                <a:cs typeface="Arial" charset="0"/>
              </a:rPr>
              <a:t>  Clarifies the referee has the authority to deal with </a:t>
            </a:r>
            <a:r>
              <a:rPr lang="en-US" u="sng" smtClean="0">
                <a:cs typeface="Arial" charset="0"/>
              </a:rPr>
              <a:t>“other irregularities”</a:t>
            </a:r>
            <a:r>
              <a:rPr lang="en-US" smtClean="0">
                <a:cs typeface="Arial" charset="0"/>
              </a:rPr>
              <a:t> such as in timing or other unusual circumstances.</a:t>
            </a:r>
          </a:p>
          <a:p>
            <a:endParaRPr lang="en-US" smtClean="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smtClean="0"/>
              <a:t>2012 Track and Field</a:t>
            </a:r>
            <a:br>
              <a:rPr lang="en-US" smtClean="0"/>
            </a:br>
            <a:r>
              <a:rPr lang="en-US" smtClean="0"/>
              <a:t>and Cross Country</a:t>
            </a:r>
          </a:p>
        </p:txBody>
      </p:sp>
      <p:sp>
        <p:nvSpPr>
          <p:cNvPr id="15363" name="Subtitle 2"/>
          <p:cNvSpPr>
            <a:spLocks noGrp="1"/>
          </p:cNvSpPr>
          <p:nvPr>
            <p:ph type="subTitle" idx="1"/>
          </p:nvPr>
        </p:nvSpPr>
        <p:spPr/>
        <p:txBody>
          <a:bodyPr/>
          <a:lstStyle/>
          <a:p>
            <a:r>
              <a:rPr lang="en-US" smtClean="0"/>
              <a:t>Points of Emphasis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Points of Emphasis</a:t>
            </a:r>
            <a:br>
              <a:rPr lang="en-US" smtClean="0"/>
            </a:br>
            <a:r>
              <a:rPr lang="en-US" smtClean="0"/>
              <a:t>Starter Positions</a:t>
            </a:r>
          </a:p>
        </p:txBody>
      </p:sp>
      <p:sp>
        <p:nvSpPr>
          <p:cNvPr id="16387" name="Content Placeholder 2"/>
          <p:cNvSpPr>
            <a:spLocks noGrp="1"/>
          </p:cNvSpPr>
          <p:nvPr>
            <p:ph idx="1"/>
          </p:nvPr>
        </p:nvSpPr>
        <p:spPr/>
        <p:txBody>
          <a:bodyPr/>
          <a:lstStyle/>
          <a:p>
            <a:r>
              <a:rPr lang="en-US" smtClean="0"/>
              <a:t>Starters and assistant starters must be positioned to fairly observe the start of each race</a:t>
            </a:r>
          </a:p>
          <a:p>
            <a:r>
              <a:rPr lang="en-US" smtClean="0"/>
              <a:t>The type of race and physical layout of facility will determine appropriate positioning</a:t>
            </a:r>
          </a:p>
          <a:p>
            <a:r>
              <a:rPr lang="en-US" smtClean="0">
                <a:solidFill>
                  <a:srgbClr val="FF3300"/>
                </a:solidFill>
              </a:rPr>
              <a:t>The starter and assistant starter should be positioned to minimize unnecessary exposure to the report of the starting device by competitors, officials and spectators</a:t>
            </a:r>
          </a:p>
        </p:txBody>
      </p:sp>
      <p:pic>
        <p:nvPicPr>
          <p:cNvPr id="16388" name="Picture 3" descr="POE logo.JPG"/>
          <p:cNvPicPr>
            <a:picLocks noChangeAspect="1"/>
          </p:cNvPicPr>
          <p:nvPr/>
        </p:nvPicPr>
        <p:blipFill>
          <a:blip r:embed="rId3" cstate="print"/>
          <a:srcRect/>
          <a:stretch>
            <a:fillRect/>
          </a:stretch>
        </p:blipFill>
        <p:spPr bwMode="auto">
          <a:xfrm>
            <a:off x="304800" y="152400"/>
            <a:ext cx="960438" cy="76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800" smtClean="0"/>
              <a:t>Points of Emphasis</a:t>
            </a:r>
            <a:br>
              <a:rPr lang="en-US" sz="2800" smtClean="0"/>
            </a:br>
            <a:r>
              <a:rPr lang="en-US" sz="2800" smtClean="0"/>
              <a:t>Jewelry and Uniforms Compliance Responsibilities</a:t>
            </a:r>
          </a:p>
        </p:txBody>
      </p:sp>
      <p:sp>
        <p:nvSpPr>
          <p:cNvPr id="17411" name="Content Placeholder 2"/>
          <p:cNvSpPr>
            <a:spLocks noGrp="1"/>
          </p:cNvSpPr>
          <p:nvPr>
            <p:ph idx="1"/>
          </p:nvPr>
        </p:nvSpPr>
        <p:spPr/>
        <p:txBody>
          <a:bodyPr/>
          <a:lstStyle/>
          <a:p>
            <a:r>
              <a:rPr lang="en-US" sz="2100" smtClean="0">
                <a:solidFill>
                  <a:srgbClr val="FF3300"/>
                </a:solidFill>
              </a:rPr>
              <a:t>It is the</a:t>
            </a:r>
            <a:r>
              <a:rPr lang="en-US" sz="2100" b="1" smtClean="0">
                <a:solidFill>
                  <a:srgbClr val="FF3300"/>
                </a:solidFill>
              </a:rPr>
              <a:t> Coach’s responsibility</a:t>
            </a:r>
            <a:r>
              <a:rPr lang="en-US" sz="2100" smtClean="0">
                <a:solidFill>
                  <a:srgbClr val="FF3300"/>
                </a:solidFill>
              </a:rPr>
              <a:t> to make certain all competitors are in legal uniforms and are not wearing jewelry.</a:t>
            </a:r>
          </a:p>
          <a:p>
            <a:pPr lvl="1"/>
            <a:r>
              <a:rPr lang="en-US" sz="1900" smtClean="0"/>
              <a:t>Athletes must be educated relative to the rules and their application before competing.</a:t>
            </a:r>
          </a:p>
          <a:p>
            <a:pPr lvl="1"/>
            <a:r>
              <a:rPr lang="en-US" sz="1900" smtClean="0"/>
              <a:t>The coach has responsibility, along with the competitors, to be certain all are in legal uniform and wearing no jewelry. </a:t>
            </a:r>
          </a:p>
          <a:p>
            <a:pPr lvl="1"/>
            <a:r>
              <a:rPr lang="en-US" sz="1900" smtClean="0"/>
              <a:t>The coach confirms with referee all competitors are in legal uniform and wearing no jewelry at the pre-meet meeting.</a:t>
            </a:r>
          </a:p>
          <a:p>
            <a:pPr lvl="1">
              <a:buFontTx/>
              <a:buNone/>
            </a:pPr>
            <a:endParaRPr lang="en-US" sz="2000" smtClean="0"/>
          </a:p>
        </p:txBody>
      </p:sp>
      <p:pic>
        <p:nvPicPr>
          <p:cNvPr id="17412" name="Picture 3" descr="POE logo.JPG"/>
          <p:cNvPicPr>
            <a:picLocks noChangeAspect="1"/>
          </p:cNvPicPr>
          <p:nvPr/>
        </p:nvPicPr>
        <p:blipFill>
          <a:blip r:embed="rId3" cstate="print"/>
          <a:srcRect/>
          <a:stretch>
            <a:fillRect/>
          </a:stretch>
        </p:blipFill>
        <p:spPr bwMode="auto">
          <a:xfrm>
            <a:off x="304800" y="152400"/>
            <a:ext cx="960438" cy="762000"/>
          </a:xfrm>
          <a:prstGeom prst="rect">
            <a:avLst/>
          </a:prstGeom>
          <a:noFill/>
          <a:ln w="9525">
            <a:noFill/>
            <a:miter lim="800000"/>
            <a:headEnd/>
            <a:tailEnd/>
          </a:ln>
        </p:spPr>
      </p:pic>
      <p:pic>
        <p:nvPicPr>
          <p:cNvPr id="17413" name="Picture 3"/>
          <p:cNvPicPr>
            <a:picLocks noChangeAspect="1" noChangeArrowheads="1"/>
          </p:cNvPicPr>
          <p:nvPr/>
        </p:nvPicPr>
        <p:blipFill>
          <a:blip r:embed="rId4" cstate="print"/>
          <a:srcRect/>
          <a:stretch>
            <a:fillRect/>
          </a:stretch>
        </p:blipFill>
        <p:spPr bwMode="auto">
          <a:xfrm>
            <a:off x="2819400" y="4038600"/>
            <a:ext cx="3886200" cy="2593975"/>
          </a:xfrm>
          <a:prstGeom prst="rect">
            <a:avLst/>
          </a:prstGeom>
          <a:noFill/>
          <a:ln w="9525" algn="in">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endParaRPr lang="en-US" sz="2200" smtClean="0"/>
          </a:p>
          <a:p>
            <a:endParaRPr lang="en-US" sz="2200" smtClean="0"/>
          </a:p>
          <a:p>
            <a:r>
              <a:rPr lang="en-US" smtClean="0"/>
              <a:t>Officials serve two roles</a:t>
            </a:r>
          </a:p>
          <a:p>
            <a:pPr lvl="1"/>
            <a:r>
              <a:rPr lang="en-US" sz="2400" b="1" smtClean="0">
                <a:solidFill>
                  <a:srgbClr val="FF3300"/>
                </a:solidFill>
              </a:rPr>
              <a:t>Preventive role</a:t>
            </a:r>
            <a:r>
              <a:rPr lang="en-US" sz="2400" smtClean="0"/>
              <a:t> – make every effort to monitor illegal uniforms or wearing of jewelry to ensure they are made legal or removed before competition and when feasible, before the “warning” penalty.</a:t>
            </a:r>
          </a:p>
          <a:p>
            <a:pPr lvl="1"/>
            <a:r>
              <a:rPr lang="en-US" sz="2400" b="1" smtClean="0">
                <a:solidFill>
                  <a:srgbClr val="FF3300"/>
                </a:solidFill>
              </a:rPr>
              <a:t>Enforcer role</a:t>
            </a:r>
            <a:r>
              <a:rPr lang="en-US" sz="2400" smtClean="0"/>
              <a:t> – issue warnings and disqualifications when competitors are not in rule compliance – ultimate responsibility belongs to coach and competitors.</a:t>
            </a:r>
          </a:p>
          <a:p>
            <a:endParaRPr lang="en-US" smtClean="0"/>
          </a:p>
        </p:txBody>
      </p:sp>
      <p:sp>
        <p:nvSpPr>
          <p:cNvPr id="18435" name="Title 1"/>
          <p:cNvSpPr>
            <a:spLocks noGrp="1"/>
          </p:cNvSpPr>
          <p:nvPr>
            <p:ph type="title"/>
          </p:nvPr>
        </p:nvSpPr>
        <p:spPr/>
        <p:txBody>
          <a:bodyPr/>
          <a:lstStyle/>
          <a:p>
            <a:r>
              <a:rPr lang="en-US" sz="2800" smtClean="0"/>
              <a:t>Points of Emphasis</a:t>
            </a:r>
            <a:br>
              <a:rPr lang="en-US" sz="2800" smtClean="0"/>
            </a:br>
            <a:r>
              <a:rPr lang="en-US" sz="2800" smtClean="0"/>
              <a:t>Jewelry and Uniforms Compliance Responsibilities</a:t>
            </a:r>
          </a:p>
        </p:txBody>
      </p:sp>
      <p:pic>
        <p:nvPicPr>
          <p:cNvPr id="18436" name="Picture 4" descr="POE logo.JPG"/>
          <p:cNvPicPr>
            <a:picLocks noChangeAspect="1"/>
          </p:cNvPicPr>
          <p:nvPr/>
        </p:nvPicPr>
        <p:blipFill>
          <a:blip r:embed="rId3" cstate="print"/>
          <a:srcRect/>
          <a:stretch>
            <a:fillRect/>
          </a:stretch>
        </p:blipFill>
        <p:spPr bwMode="auto">
          <a:xfrm>
            <a:off x="304800" y="152400"/>
            <a:ext cx="960438" cy="76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NFHS Track and Field </a:t>
            </a:r>
            <a:br>
              <a:rPr lang="en-US" smtClean="0"/>
            </a:br>
            <a:r>
              <a:rPr lang="en-US" smtClean="0"/>
              <a:t>Pre-Meet Notes</a:t>
            </a:r>
          </a:p>
        </p:txBody>
      </p:sp>
      <p:sp>
        <p:nvSpPr>
          <p:cNvPr id="4" name="TextBox 3"/>
          <p:cNvSpPr txBox="1"/>
          <p:nvPr/>
        </p:nvSpPr>
        <p:spPr>
          <a:xfrm>
            <a:off x="5638800" y="3200400"/>
            <a:ext cx="3200400" cy="1816100"/>
          </a:xfrm>
          <a:prstGeom prst="rect">
            <a:avLst/>
          </a:prstGeom>
          <a:solidFill>
            <a:srgbClr val="33CCFF"/>
          </a:solidFill>
          <a:ln w="38100">
            <a:solidFill>
              <a:schemeClr val="accent6">
                <a:lumMod val="75000"/>
              </a:schemeClr>
            </a:solidFill>
          </a:ln>
        </p:spPr>
        <p:txBody>
          <a:bodyPr>
            <a:spAutoFit/>
          </a:bodyPr>
          <a:lstStyle/>
          <a:p>
            <a:pPr algn="ctr" fontAlgn="auto">
              <a:spcBef>
                <a:spcPts val="0"/>
              </a:spcBef>
              <a:spcAft>
                <a:spcPts val="0"/>
              </a:spcAft>
              <a:defRPr/>
            </a:pPr>
            <a:r>
              <a:rPr lang="en-US" sz="1600" b="1" dirty="0">
                <a:solidFill>
                  <a:srgbClr val="222268"/>
                </a:solidFill>
                <a:latin typeface="+mn-lt"/>
                <a:cs typeface="+mn-cs"/>
              </a:rPr>
              <a:t>NFHS Track and Field Pre-Meet Notes is made possible through the cooperative efforts of the NFHS Track and Field Rules Committee and USA Track and Field Officials Training Subcommittee</a:t>
            </a:r>
          </a:p>
        </p:txBody>
      </p:sp>
      <p:sp>
        <p:nvSpPr>
          <p:cNvPr id="19460" name="TextBox 4"/>
          <p:cNvSpPr txBox="1">
            <a:spLocks noChangeArrowheads="1"/>
          </p:cNvSpPr>
          <p:nvPr/>
        </p:nvSpPr>
        <p:spPr bwMode="auto">
          <a:xfrm>
            <a:off x="5410200" y="1524000"/>
            <a:ext cx="3581400" cy="1465263"/>
          </a:xfrm>
          <a:prstGeom prst="rect">
            <a:avLst/>
          </a:prstGeom>
          <a:noFill/>
          <a:ln w="9525">
            <a:noFill/>
            <a:miter lim="800000"/>
            <a:headEnd/>
            <a:tailEnd/>
          </a:ln>
        </p:spPr>
        <p:txBody>
          <a:bodyPr>
            <a:spAutoFit/>
          </a:bodyPr>
          <a:lstStyle/>
          <a:p>
            <a:pPr algn="ctr"/>
            <a:r>
              <a:rPr lang="en-US" b="1" i="1"/>
              <a:t>NFHS Track and Field </a:t>
            </a:r>
          </a:p>
          <a:p>
            <a:pPr algn="ctr"/>
            <a:r>
              <a:rPr lang="en-US" b="1" i="1"/>
              <a:t>Pre-Meet Notes </a:t>
            </a:r>
          </a:p>
          <a:p>
            <a:pPr algn="ctr"/>
            <a:r>
              <a:rPr lang="en-US" b="1"/>
              <a:t>will be available online in   early December 2011 at </a:t>
            </a:r>
            <a:r>
              <a:rPr lang="en-US" b="1">
                <a:hlinkClick r:id="rId3"/>
              </a:rPr>
              <a:t>http://www.nfhs.org/track.aspx</a:t>
            </a:r>
            <a:r>
              <a:rPr lang="en-US" b="1"/>
              <a:t> </a:t>
            </a:r>
          </a:p>
        </p:txBody>
      </p:sp>
      <p:pic>
        <p:nvPicPr>
          <p:cNvPr id="19461" name="Picture 6" descr="USATF logo NEW.JPG"/>
          <p:cNvPicPr>
            <a:picLocks noChangeAspect="1"/>
          </p:cNvPicPr>
          <p:nvPr/>
        </p:nvPicPr>
        <p:blipFill>
          <a:blip r:embed="rId4" cstate="print"/>
          <a:srcRect/>
          <a:stretch>
            <a:fillRect/>
          </a:stretch>
        </p:blipFill>
        <p:spPr bwMode="auto">
          <a:xfrm>
            <a:off x="7620000" y="5334000"/>
            <a:ext cx="658813" cy="838200"/>
          </a:xfrm>
          <a:prstGeom prst="rect">
            <a:avLst/>
          </a:prstGeom>
          <a:noFill/>
          <a:ln w="9525">
            <a:noFill/>
            <a:miter lim="800000"/>
            <a:headEnd/>
            <a:tailEnd/>
          </a:ln>
        </p:spPr>
      </p:pic>
      <p:pic>
        <p:nvPicPr>
          <p:cNvPr id="19462" name="Picture 9" descr="Pre-Meet Notes.JPG"/>
          <p:cNvPicPr>
            <a:picLocks noChangeAspect="1"/>
          </p:cNvPicPr>
          <p:nvPr/>
        </p:nvPicPr>
        <p:blipFill>
          <a:blip r:embed="rId5" cstate="print"/>
          <a:srcRect/>
          <a:stretch>
            <a:fillRect/>
          </a:stretch>
        </p:blipFill>
        <p:spPr bwMode="auto">
          <a:xfrm>
            <a:off x="914400" y="1524000"/>
            <a:ext cx="3148013" cy="4114800"/>
          </a:xfrm>
          <a:prstGeom prst="rect">
            <a:avLst/>
          </a:prstGeom>
          <a:noFill/>
          <a:ln w="38100">
            <a:solidFill>
              <a:srgbClr val="222268"/>
            </a:solidFill>
            <a:miter lim="800000"/>
            <a:headEnd/>
            <a:tailEnd/>
          </a:ln>
        </p:spPr>
      </p:pic>
      <p:pic>
        <p:nvPicPr>
          <p:cNvPr id="19463" name="Picture 10" descr="Pre-Meet Notes 2.JPG"/>
          <p:cNvPicPr>
            <a:picLocks noChangeAspect="1"/>
          </p:cNvPicPr>
          <p:nvPr/>
        </p:nvPicPr>
        <p:blipFill>
          <a:blip r:embed="rId6" cstate="print"/>
          <a:srcRect/>
          <a:stretch>
            <a:fillRect/>
          </a:stretch>
        </p:blipFill>
        <p:spPr bwMode="auto">
          <a:xfrm>
            <a:off x="1600200" y="1981200"/>
            <a:ext cx="3135313" cy="4114800"/>
          </a:xfrm>
          <a:prstGeom prst="rect">
            <a:avLst/>
          </a:prstGeom>
          <a:noFill/>
          <a:ln w="38100">
            <a:solidFill>
              <a:srgbClr val="222268"/>
            </a:solidFill>
            <a:miter lim="800000"/>
            <a:headEnd/>
            <a:tailEnd/>
          </a:ln>
        </p:spPr>
      </p:pic>
      <p:pic>
        <p:nvPicPr>
          <p:cNvPr id="19464" name="Picture 8" descr="Front Cover.jpg"/>
          <p:cNvPicPr>
            <a:picLocks/>
          </p:cNvPicPr>
          <p:nvPr/>
        </p:nvPicPr>
        <p:blipFill>
          <a:blip r:embed="rId7" cstate="print"/>
          <a:srcRect/>
          <a:stretch>
            <a:fillRect/>
          </a:stretch>
        </p:blipFill>
        <p:spPr bwMode="auto">
          <a:xfrm>
            <a:off x="2286000" y="2438400"/>
            <a:ext cx="3144838" cy="4114800"/>
          </a:xfrm>
          <a:prstGeom prst="rect">
            <a:avLst/>
          </a:prstGeom>
          <a:noFill/>
          <a:ln w="38100">
            <a:solidFill>
              <a:srgbClr val="222268"/>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1498600"/>
            <a:ext cx="8458200" cy="2346325"/>
          </a:xfrm>
        </p:spPr>
        <p:txBody>
          <a:bodyPr/>
          <a:lstStyle/>
          <a:p>
            <a:pPr eaLnBrk="1" hangingPunct="1"/>
            <a:r>
              <a:rPr lang="en-US" sz="2000" smtClean="0"/>
              <a:t>Designed for parents</a:t>
            </a:r>
          </a:p>
          <a:p>
            <a:pPr eaLnBrk="1" hangingPunct="1"/>
            <a:r>
              <a:rPr lang="en-US" sz="2000" smtClean="0"/>
              <a:t>Explains what interscholastic </a:t>
            </a:r>
          </a:p>
          <a:p>
            <a:pPr eaLnBrk="1" hangingPunct="1">
              <a:buFont typeface="Wingdings" pitchFamily="2" charset="2"/>
              <a:buNone/>
            </a:pPr>
            <a:r>
              <a:rPr lang="en-US" sz="2000" smtClean="0"/>
              <a:t>    athletics are about</a:t>
            </a:r>
          </a:p>
          <a:p>
            <a:pPr eaLnBrk="1" hangingPunct="1"/>
            <a:r>
              <a:rPr lang="en-US" sz="2000" smtClean="0"/>
              <a:t>Provides information and resources </a:t>
            </a:r>
          </a:p>
          <a:p>
            <a:pPr eaLnBrk="1" hangingPunct="1">
              <a:buFont typeface="Wingdings" pitchFamily="2" charset="2"/>
              <a:buNone/>
            </a:pPr>
            <a:r>
              <a:rPr lang="en-US" sz="2000" smtClean="0"/>
              <a:t>    to ensure their child has a positive </a:t>
            </a:r>
          </a:p>
          <a:p>
            <a:pPr eaLnBrk="1" hangingPunct="1">
              <a:buFont typeface="Wingdings" pitchFamily="2" charset="2"/>
              <a:buNone/>
            </a:pPr>
            <a:r>
              <a:rPr lang="en-US" sz="2000" smtClean="0"/>
              <a:t>    educational sport experience</a:t>
            </a:r>
          </a:p>
          <a:p>
            <a:pPr eaLnBrk="1" hangingPunct="1"/>
            <a:r>
              <a:rPr lang="en-US" sz="2000" smtClean="0"/>
              <a:t>Includes units on:</a:t>
            </a:r>
          </a:p>
          <a:p>
            <a:pPr lvl="1" eaLnBrk="1" hangingPunct="1"/>
            <a:r>
              <a:rPr lang="en-US" sz="1800" smtClean="0"/>
              <a:t>What interscholastic athletics are about</a:t>
            </a:r>
          </a:p>
          <a:p>
            <a:pPr lvl="1" eaLnBrk="1" hangingPunct="1"/>
            <a:r>
              <a:rPr lang="en-US" sz="1800" smtClean="0"/>
              <a:t>What You and Your Child Want Out of School Sports</a:t>
            </a:r>
          </a:p>
          <a:p>
            <a:pPr lvl="1" eaLnBrk="1" hangingPunct="1"/>
            <a:r>
              <a:rPr lang="en-US" sz="1800" smtClean="0"/>
              <a:t>Having a Successful Educational Sport Experience</a:t>
            </a:r>
          </a:p>
          <a:p>
            <a:pPr lvl="1" eaLnBrk="1" hangingPunct="1"/>
            <a:r>
              <a:rPr lang="en-US" sz="1800" smtClean="0"/>
              <a:t>Making the Call</a:t>
            </a:r>
          </a:p>
          <a:p>
            <a:pPr lvl="1" eaLnBrk="1" hangingPunct="1"/>
            <a:r>
              <a:rPr lang="en-US" sz="1800" smtClean="0"/>
              <a:t>Plan for Improvement</a:t>
            </a:r>
          </a:p>
          <a:p>
            <a:pPr lvl="1" eaLnBrk="1" hangingPunct="1"/>
            <a:r>
              <a:rPr lang="en-US" sz="1800" smtClean="0"/>
              <a:t>Keeping Perspective</a:t>
            </a:r>
          </a:p>
          <a:p>
            <a:pPr eaLnBrk="1" hangingPunct="1"/>
            <a:endParaRPr lang="en-US" sz="2200" smtClean="0">
              <a:cs typeface="Arial" charset="0"/>
            </a:endParaRPr>
          </a:p>
        </p:txBody>
      </p:sp>
      <p:sp>
        <p:nvSpPr>
          <p:cNvPr id="20483" name="Rectangle 4"/>
          <p:cNvSpPr>
            <a:spLocks noChangeArrowheads="1"/>
          </p:cNvSpPr>
          <p:nvPr/>
        </p:nvSpPr>
        <p:spPr bwMode="auto">
          <a:xfrm>
            <a:off x="1066800" y="6248400"/>
            <a:ext cx="7696200" cy="338138"/>
          </a:xfrm>
          <a:prstGeom prst="rect">
            <a:avLst/>
          </a:prstGeom>
          <a:noFill/>
          <a:ln w="9525">
            <a:noFill/>
            <a:miter lim="800000"/>
            <a:headEnd/>
            <a:tailEnd/>
          </a:ln>
        </p:spPr>
        <p:txBody>
          <a:bodyPr>
            <a:spAutoFit/>
          </a:bodyPr>
          <a:lstStyle/>
          <a:p>
            <a:pPr algn="ctr"/>
            <a:r>
              <a:rPr lang="en-US" sz="1600">
                <a:solidFill>
                  <a:srgbClr val="000000"/>
                </a:solidFill>
              </a:rPr>
              <a:t>(Research based content provided by MSU Institute of Study of Youth Sport)</a:t>
            </a:r>
          </a:p>
        </p:txBody>
      </p:sp>
      <p:sp>
        <p:nvSpPr>
          <p:cNvPr id="20484" name="Title 1"/>
          <p:cNvSpPr>
            <a:spLocks noGrp="1"/>
          </p:cNvSpPr>
          <p:nvPr>
            <p:ph type="title"/>
          </p:nvPr>
        </p:nvSpPr>
        <p:spPr/>
        <p:txBody>
          <a:bodyPr/>
          <a:lstStyle/>
          <a:p>
            <a:pPr eaLnBrk="1" hangingPunct="1"/>
            <a:r>
              <a:rPr lang="en-US" b="1" smtClean="0"/>
              <a:t>The Role of the Parent in Sports</a:t>
            </a:r>
            <a:br>
              <a:rPr lang="en-US" b="1" smtClean="0"/>
            </a:br>
            <a:r>
              <a:rPr lang="en-US" b="1" smtClean="0">
                <a:hlinkClick r:id="rId3"/>
              </a:rPr>
              <a:t>www.nfhslearn.com</a:t>
            </a:r>
            <a:r>
              <a:rPr lang="en-US" b="1" smtClean="0"/>
              <a:t> </a:t>
            </a:r>
            <a:endParaRPr lang="en-US" smtClean="0"/>
          </a:p>
        </p:txBody>
      </p:sp>
      <p:pic>
        <p:nvPicPr>
          <p:cNvPr id="20485" name="Picture 5" descr="Ashlee.jpg"/>
          <p:cNvPicPr>
            <a:picLocks noChangeAspect="1"/>
          </p:cNvPicPr>
          <p:nvPr/>
        </p:nvPicPr>
        <p:blipFill>
          <a:blip r:embed="rId4" cstate="print"/>
          <a:srcRect/>
          <a:stretch>
            <a:fillRect/>
          </a:stretch>
        </p:blipFill>
        <p:spPr bwMode="auto">
          <a:xfrm>
            <a:off x="5172075" y="1535113"/>
            <a:ext cx="3452813" cy="252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Concussion in Sports </a:t>
            </a:r>
            <a:br>
              <a:rPr lang="en-US" smtClean="0"/>
            </a:br>
            <a:r>
              <a:rPr lang="en-US" smtClean="0">
                <a:hlinkClick r:id="rId3"/>
              </a:rPr>
              <a:t>www.nfhslearn.com</a:t>
            </a:r>
            <a:r>
              <a:rPr lang="en-US" smtClean="0"/>
              <a:t> </a:t>
            </a:r>
          </a:p>
        </p:txBody>
      </p:sp>
      <p:pic>
        <p:nvPicPr>
          <p:cNvPr id="21507" name="Picture 4"/>
          <p:cNvPicPr>
            <a:picLocks noChangeAspect="1" noChangeArrowheads="1"/>
          </p:cNvPicPr>
          <p:nvPr/>
        </p:nvPicPr>
        <p:blipFill>
          <a:blip r:embed="rId4" cstate="print"/>
          <a:srcRect/>
          <a:stretch>
            <a:fillRect/>
          </a:stretch>
        </p:blipFill>
        <p:spPr bwMode="auto">
          <a:xfrm>
            <a:off x="1524000" y="1524000"/>
            <a:ext cx="67532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 Track and Field Rules Book cover.jpg"/>
          <p:cNvPicPr>
            <a:picLocks noChangeAspect="1"/>
          </p:cNvPicPr>
          <p:nvPr/>
        </p:nvPicPr>
        <p:blipFill>
          <a:blip r:embed="rId3" cstate="print"/>
          <a:stretch>
            <a:fillRect/>
          </a:stretch>
        </p:blipFill>
        <p:spPr>
          <a:xfrm>
            <a:off x="2971800" y="1752600"/>
            <a:ext cx="3276600" cy="442118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NFHS Track and Field and </a:t>
            </a:r>
            <a:br>
              <a:rPr lang="en-US" smtClean="0"/>
            </a:br>
            <a:r>
              <a:rPr lang="en-US" smtClean="0"/>
              <a:t>Cross Country Publications</a:t>
            </a:r>
          </a:p>
        </p:txBody>
      </p:sp>
      <p:sp>
        <p:nvSpPr>
          <p:cNvPr id="5" name="Content Placeholder 4"/>
          <p:cNvSpPr>
            <a:spLocks noGrp="1"/>
          </p:cNvSpPr>
          <p:nvPr>
            <p:ph sz="half" idx="2"/>
          </p:nvPr>
        </p:nvSpPr>
        <p:spPr>
          <a:xfrm>
            <a:off x="5181600" y="1431925"/>
            <a:ext cx="3694113" cy="4511675"/>
          </a:xfrm>
        </p:spPr>
        <p:txBody>
          <a:bodyPr/>
          <a:lstStyle/>
          <a:p>
            <a:r>
              <a:rPr lang="en-US" smtClean="0"/>
              <a:t>The Rules Book, Case Book and Officials Manual can be ordered:</a:t>
            </a:r>
          </a:p>
          <a:p>
            <a:pPr lvl="1"/>
            <a:r>
              <a:rPr lang="en-US" smtClean="0"/>
              <a:t>Online at: </a:t>
            </a:r>
            <a:r>
              <a:rPr lang="en-US" smtClean="0">
                <a:hlinkClick r:id="rId3"/>
              </a:rPr>
              <a:t>www.nfhs.com</a:t>
            </a:r>
            <a:endParaRPr lang="en-US" smtClean="0"/>
          </a:p>
          <a:p>
            <a:pPr lvl="1"/>
            <a:r>
              <a:rPr lang="en-US" smtClean="0"/>
              <a:t>By calling:</a:t>
            </a:r>
          </a:p>
          <a:p>
            <a:pPr lvl="1">
              <a:buFontTx/>
              <a:buNone/>
            </a:pPr>
            <a:r>
              <a:rPr lang="en-US" smtClean="0"/>
              <a:t>   1-800-776-3462 </a:t>
            </a:r>
          </a:p>
          <a:p>
            <a:pPr lvl="1"/>
            <a:r>
              <a:rPr lang="en-US" smtClean="0"/>
              <a:t>By contacting the PIAA Office.</a:t>
            </a:r>
          </a:p>
          <a:p>
            <a:pPr lvl="1">
              <a:buFontTx/>
              <a:buNone/>
            </a:pPr>
            <a:r>
              <a:rPr lang="en-US" smtClean="0"/>
              <a:t>   </a:t>
            </a:r>
          </a:p>
        </p:txBody>
      </p:sp>
      <p:pic>
        <p:nvPicPr>
          <p:cNvPr id="22532" name="Picture 5" descr="2012 Track and Field Rules Book cover.jpg"/>
          <p:cNvPicPr>
            <a:picLocks noChangeAspect="1"/>
          </p:cNvPicPr>
          <p:nvPr/>
        </p:nvPicPr>
        <p:blipFill>
          <a:blip r:embed="rId4" cstate="print"/>
          <a:srcRect/>
          <a:stretch>
            <a:fillRect/>
          </a:stretch>
        </p:blipFill>
        <p:spPr bwMode="auto">
          <a:xfrm>
            <a:off x="304800" y="1600200"/>
            <a:ext cx="2033588" cy="2743200"/>
          </a:xfrm>
          <a:prstGeom prst="rect">
            <a:avLst/>
          </a:prstGeom>
          <a:noFill/>
          <a:ln w="9525">
            <a:noFill/>
            <a:miter lim="800000"/>
            <a:headEnd/>
            <a:tailEnd/>
          </a:ln>
        </p:spPr>
      </p:pic>
      <p:pic>
        <p:nvPicPr>
          <p:cNvPr id="22533" name="Picture 6" descr="2012 Track and Field Case Book cover.jpg"/>
          <p:cNvPicPr>
            <a:picLocks noChangeAspect="1"/>
          </p:cNvPicPr>
          <p:nvPr/>
        </p:nvPicPr>
        <p:blipFill>
          <a:blip r:embed="rId5" cstate="print"/>
          <a:srcRect/>
          <a:stretch>
            <a:fillRect/>
          </a:stretch>
        </p:blipFill>
        <p:spPr bwMode="auto">
          <a:xfrm>
            <a:off x="1752600" y="1600200"/>
            <a:ext cx="2030413" cy="2743200"/>
          </a:xfrm>
          <a:prstGeom prst="rect">
            <a:avLst/>
          </a:prstGeom>
          <a:noFill/>
          <a:ln w="9525">
            <a:noFill/>
            <a:miter lim="800000"/>
            <a:headEnd/>
            <a:tailEnd/>
          </a:ln>
        </p:spPr>
      </p:pic>
      <p:pic>
        <p:nvPicPr>
          <p:cNvPr id="22534" name="Picture 7" descr="2011-12 Track and Field Officials Manual cover.jpg"/>
          <p:cNvPicPr>
            <a:picLocks noChangeAspect="1"/>
          </p:cNvPicPr>
          <p:nvPr/>
        </p:nvPicPr>
        <p:blipFill>
          <a:blip r:embed="rId6" cstate="print"/>
          <a:srcRect/>
          <a:stretch>
            <a:fillRect/>
          </a:stretch>
        </p:blipFill>
        <p:spPr bwMode="auto">
          <a:xfrm>
            <a:off x="3200400" y="1600200"/>
            <a:ext cx="203676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xEl>
                                              <p:charRg st="74" end="97"/>
                                            </p:txEl>
                                          </p:spTgt>
                                        </p:tgtEl>
                                        <p:attrNameLst>
                                          <p:attrName>style.visibility</p:attrName>
                                        </p:attrNameLst>
                                      </p:cBhvr>
                                      <p:to>
                                        <p:strVal val="visible"/>
                                      </p:to>
                                    </p:set>
                                    <p:animEffect transition="in" filter="fade">
                                      <p:cBhvr>
                                        <p:cTn id="7" dur="2000"/>
                                        <p:tgtEl>
                                          <p:spTgt spid="5">
                                            <p:txEl>
                                              <p:charRg st="74" end="97"/>
                                            </p:txEl>
                                          </p:spTgt>
                                        </p:tgtEl>
                                      </p:cBhvr>
                                    </p:animEffect>
                                  </p:childTnLst>
                                </p:cTn>
                              </p:par>
                            </p:childTnLst>
                          </p:cTn>
                        </p:par>
                        <p:par>
                          <p:cTn id="8" fill="hold" nodeType="afterGroup">
                            <p:stCondLst>
                              <p:cond delay="5000"/>
                            </p:stCondLst>
                            <p:childTnLst>
                              <p:par>
                                <p:cTn id="9" presetID="10" presetClass="entr" presetSubtype="0" fill="hold" nodeType="afterEffect">
                                  <p:stCondLst>
                                    <p:cond delay="1000"/>
                                  </p:stCondLst>
                                  <p:childTnLst>
                                    <p:set>
                                      <p:cBhvr>
                                        <p:cTn id="10" dur="1" fill="hold">
                                          <p:stCondLst>
                                            <p:cond delay="0"/>
                                          </p:stCondLst>
                                        </p:cTn>
                                        <p:tgtEl>
                                          <p:spTgt spid="5">
                                            <p:txEl>
                                              <p:charRg st="97" end="109"/>
                                            </p:txEl>
                                          </p:spTgt>
                                        </p:tgtEl>
                                        <p:attrNameLst>
                                          <p:attrName>style.visibility</p:attrName>
                                        </p:attrNameLst>
                                      </p:cBhvr>
                                      <p:to>
                                        <p:strVal val="visible"/>
                                      </p:to>
                                    </p:set>
                                    <p:animEffect transition="in" filter="fade">
                                      <p:cBhvr>
                                        <p:cTn id="11" dur="2000"/>
                                        <p:tgtEl>
                                          <p:spTgt spid="5">
                                            <p:txEl>
                                              <p:charRg st="97" end="109"/>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5">
                                            <p:txEl>
                                              <p:charRg st="109" end="127"/>
                                            </p:txEl>
                                          </p:spTgt>
                                        </p:tgtEl>
                                        <p:attrNameLst>
                                          <p:attrName>style.visibility</p:attrName>
                                        </p:attrNameLst>
                                      </p:cBhvr>
                                      <p:to>
                                        <p:strVal val="visible"/>
                                      </p:to>
                                    </p:set>
                                    <p:animEffect transition="in" filter="fade">
                                      <p:cBhvr>
                                        <p:cTn id="14" dur="2000"/>
                                        <p:tgtEl>
                                          <p:spTgt spid="5">
                                            <p:txEl>
                                              <p:charRg st="109"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295400"/>
          </a:xfrm>
        </p:spPr>
        <p:txBody>
          <a:bodyPr/>
          <a:lstStyle/>
          <a:p>
            <a:r>
              <a:rPr lang="en-US" sz="3200" smtClean="0"/>
              <a:t>CROSS COUNTRY COACH and OFFICIAL PREREQUESITES </a:t>
            </a:r>
          </a:p>
        </p:txBody>
      </p:sp>
      <p:sp>
        <p:nvSpPr>
          <p:cNvPr id="5123" name="Content Placeholder 2"/>
          <p:cNvSpPr>
            <a:spLocks noGrp="1"/>
          </p:cNvSpPr>
          <p:nvPr>
            <p:ph idx="1"/>
          </p:nvPr>
        </p:nvSpPr>
        <p:spPr>
          <a:xfrm>
            <a:off x="1219200" y="1981200"/>
            <a:ext cx="7507288" cy="4876800"/>
          </a:xfrm>
        </p:spPr>
        <p:txBody>
          <a:bodyPr/>
          <a:lstStyle/>
          <a:p>
            <a:r>
              <a:rPr lang="en-US" smtClean="0"/>
              <a:t>Must have access to a </a:t>
            </a:r>
            <a:r>
              <a:rPr lang="en-US" b="1" smtClean="0">
                <a:solidFill>
                  <a:srgbClr val="FF3300"/>
                </a:solidFill>
              </a:rPr>
              <a:t>2012 NFHS T&amp;F/CC Rule Book</a:t>
            </a:r>
            <a:r>
              <a:rPr lang="en-US" smtClean="0"/>
              <a:t>.</a:t>
            </a:r>
          </a:p>
          <a:p>
            <a:pPr>
              <a:buFont typeface="Wingdings" pitchFamily="2" charset="2"/>
              <a:buNone/>
            </a:pPr>
            <a:endParaRPr lang="en-US" smtClean="0"/>
          </a:p>
          <a:p>
            <a:r>
              <a:rPr lang="en-US" smtClean="0"/>
              <a:t>Must have knowledge of rules applicable to cross country competition.</a:t>
            </a:r>
          </a:p>
          <a:p>
            <a:endParaRPr lang="en-US" smtClean="0"/>
          </a:p>
          <a:p>
            <a:r>
              <a:rPr lang="en-US" smtClean="0"/>
              <a:t>Must have a throughout understanding of the cross country rule: </a:t>
            </a:r>
            <a:r>
              <a:rPr lang="en-US" b="1" smtClean="0">
                <a:solidFill>
                  <a:srgbClr val="FF3300"/>
                </a:solidFill>
              </a:rPr>
              <a:t>Rule 9</a:t>
            </a:r>
            <a:r>
              <a:rPr lang="en-US" b="1" smtClean="0"/>
              <a:t>. </a:t>
            </a:r>
            <a:r>
              <a:rPr lang="en-US" smtClean="0"/>
              <a:t>(pgs. 66-75)</a:t>
            </a:r>
            <a:r>
              <a:rPr lang="en-US" b="1" smtClean="0"/>
              <a:t> </a:t>
            </a:r>
            <a:endParaRPr lang="en-US" b="1" smtClean="0">
              <a:solidFill>
                <a:srgbClr val="FF3300"/>
              </a:solidFill>
            </a:endParaRPr>
          </a:p>
          <a:p>
            <a:pPr>
              <a:buFont typeface="Wingdings" pitchFamily="2" charset="2"/>
              <a:buNone/>
            </a:pPr>
            <a:endParaRPr lang="en-US" smtClean="0"/>
          </a:p>
          <a:p>
            <a:pPr>
              <a:buFont typeface="Wingdings" pitchFamily="2" charset="2"/>
              <a:buNone/>
            </a:pPr>
            <a:endParaRPr lang="en-US" u="sng" smtClean="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39175" cy="1219200"/>
          </a:xfrm>
        </p:spPr>
        <p:txBody>
          <a:bodyPr/>
          <a:lstStyle/>
          <a:p>
            <a:r>
              <a:rPr lang="en-US" smtClean="0"/>
              <a:t>PIAA MODIFICATIONS OF      </a:t>
            </a:r>
            <a:r>
              <a:rPr lang="en-US" smtClean="0">
                <a:solidFill>
                  <a:srgbClr val="FF3300"/>
                </a:solidFill>
              </a:rPr>
              <a:t>RULE 9</a:t>
            </a:r>
            <a:r>
              <a:rPr lang="en-US" smtClean="0"/>
              <a:t>        </a:t>
            </a:r>
          </a:p>
        </p:txBody>
      </p:sp>
      <p:sp>
        <p:nvSpPr>
          <p:cNvPr id="6147" name="Rectangle 3"/>
          <p:cNvSpPr>
            <a:spLocks noGrp="1" noChangeArrowheads="1"/>
          </p:cNvSpPr>
          <p:nvPr>
            <p:ph type="body" idx="1"/>
          </p:nvPr>
        </p:nvSpPr>
        <p:spPr>
          <a:xfrm>
            <a:off x="914400" y="1676400"/>
            <a:ext cx="8001000" cy="5410200"/>
          </a:xfrm>
        </p:spPr>
        <p:txBody>
          <a:bodyPr/>
          <a:lstStyle/>
          <a:p>
            <a:r>
              <a:rPr lang="en-US" sz="2400" smtClean="0">
                <a:solidFill>
                  <a:srgbClr val="FF3300"/>
                </a:solidFill>
              </a:rPr>
              <a:t>No modified scoring in any meet.</a:t>
            </a:r>
            <a:r>
              <a:rPr lang="en-US" sz="2400" smtClean="0"/>
              <a:t>  You must have a minimum of </a:t>
            </a:r>
            <a:r>
              <a:rPr lang="en-US" sz="2400" u="sng" smtClean="0"/>
              <a:t>five</a:t>
            </a:r>
            <a:r>
              <a:rPr lang="en-US" sz="2400" smtClean="0"/>
              <a:t> teammates finish to score as a team.</a:t>
            </a:r>
          </a:p>
          <a:p>
            <a:r>
              <a:rPr lang="en-US" sz="2400" smtClean="0">
                <a:solidFill>
                  <a:srgbClr val="FF3300"/>
                </a:solidFill>
              </a:rPr>
              <a:t>Rule 9-6 (uniform) modifications:</a:t>
            </a:r>
          </a:p>
          <a:p>
            <a:pPr lvl="1"/>
            <a:r>
              <a:rPr lang="en-US" sz="2000" smtClean="0"/>
              <a:t>Excludes watches (considered jewelry)</a:t>
            </a:r>
          </a:p>
          <a:p>
            <a:pPr lvl="1"/>
            <a:r>
              <a:rPr lang="en-US" sz="2000" smtClean="0"/>
              <a:t>Excludes sunglasses (except verified prescription)</a:t>
            </a:r>
          </a:p>
          <a:p>
            <a:pPr lvl="1"/>
            <a:r>
              <a:rPr lang="en-US" sz="2000" smtClean="0"/>
              <a:t>Excludes hats/head coverings (except by PIAA Executive Director authorization)</a:t>
            </a:r>
          </a:p>
          <a:p>
            <a:pPr lvl="1"/>
            <a:r>
              <a:rPr lang="en-US" sz="2000" smtClean="0"/>
              <a:t>Excludes bracelets and wristbands (except medical)</a:t>
            </a:r>
          </a:p>
          <a:p>
            <a:pPr lvl="1"/>
            <a:r>
              <a:rPr lang="en-US" sz="2000" smtClean="0"/>
              <a:t>Includes unadorned “scrunchies” and headbands not to exceed 2”, be of a soft material, a single color and be logo compliant </a:t>
            </a:r>
          </a:p>
          <a:p>
            <a:pPr lvl="1"/>
            <a:r>
              <a:rPr lang="en-US" sz="2000" smtClean="0"/>
              <a:t>All team members must wear same color and design uniforms.</a:t>
            </a:r>
          </a:p>
          <a:p>
            <a:r>
              <a:rPr lang="en-US" sz="2400" smtClean="0">
                <a:solidFill>
                  <a:srgbClr val="FF3300"/>
                </a:solidFill>
              </a:rPr>
              <a:t>Use of an ineligible competitor results in a meet forfeit.</a:t>
            </a:r>
            <a:r>
              <a:rPr lang="en-US" sz="2200" smtClean="0"/>
              <a:t> </a:t>
            </a:r>
          </a:p>
          <a:p>
            <a:pPr lvl="1"/>
            <a:endParaRPr lang="en-US" sz="20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2012 RULE REVISIONS</a:t>
            </a:r>
          </a:p>
        </p:txBody>
      </p:sp>
      <p:sp>
        <p:nvSpPr>
          <p:cNvPr id="7171" name="Content Placeholder 2"/>
          <p:cNvSpPr>
            <a:spLocks noGrp="1"/>
          </p:cNvSpPr>
          <p:nvPr>
            <p:ph idx="1"/>
          </p:nvPr>
        </p:nvSpPr>
        <p:spPr>
          <a:xfrm>
            <a:off x="1143000" y="1524000"/>
            <a:ext cx="7735888" cy="4740275"/>
          </a:xfrm>
        </p:spPr>
        <p:txBody>
          <a:bodyPr/>
          <a:lstStyle/>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r>
              <a:rPr lang="en-US" smtClean="0"/>
              <a:t>   The next </a:t>
            </a:r>
            <a:r>
              <a:rPr lang="en-US" smtClean="0">
                <a:solidFill>
                  <a:srgbClr val="FF3300"/>
                </a:solidFill>
              </a:rPr>
              <a:t>5</a:t>
            </a:r>
            <a:r>
              <a:rPr lang="en-US" smtClean="0"/>
              <a:t> slides address the rule changes in cross country (</a:t>
            </a:r>
            <a:r>
              <a:rPr lang="en-US" smtClean="0">
                <a:solidFill>
                  <a:srgbClr val="FF3300"/>
                </a:solidFill>
              </a:rPr>
              <a:t>Rule 9</a:t>
            </a:r>
            <a:r>
              <a:rPr lang="en-US" smtClean="0"/>
              <a:t>) for 2012.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Cross Country Course</a:t>
            </a:r>
            <a:br>
              <a:rPr lang="en-US" smtClean="0"/>
            </a:br>
            <a:r>
              <a:rPr lang="en-US" smtClean="0">
                <a:solidFill>
                  <a:srgbClr val="FF3300"/>
                </a:solidFill>
              </a:rPr>
              <a:t>Rule 9-1-1</a:t>
            </a:r>
          </a:p>
        </p:txBody>
      </p:sp>
      <p:sp>
        <p:nvSpPr>
          <p:cNvPr id="8195" name="Content Placeholder 2"/>
          <p:cNvSpPr>
            <a:spLocks noGrp="1"/>
          </p:cNvSpPr>
          <p:nvPr>
            <p:ph idx="1"/>
          </p:nvPr>
        </p:nvSpPr>
        <p:spPr/>
        <p:txBody>
          <a:bodyPr/>
          <a:lstStyle/>
          <a:p>
            <a:r>
              <a:rPr lang="en-US" sz="2600" smtClean="0"/>
              <a:t>The cross country course shall be 2,500 to 5,000 meters (1.5 to 3.1 miles) in length, as determined by the games committee.</a:t>
            </a:r>
          </a:p>
          <a:p>
            <a:r>
              <a:rPr lang="en-US" sz="2600" smtClean="0"/>
              <a:t>Measurement of the course shall be along the </a:t>
            </a:r>
            <a:r>
              <a:rPr lang="en-US" sz="2600" smtClean="0">
                <a:solidFill>
                  <a:srgbClr val="FF0000"/>
                </a:solidFill>
              </a:rPr>
              <a:t>shortest possible route a runner may take.</a:t>
            </a:r>
          </a:p>
        </p:txBody>
      </p:sp>
      <p:pic>
        <p:nvPicPr>
          <p:cNvPr id="8196" name="Picture 2" descr="C:\Users\aferg\AppData\Local\Microsoft\Windows\Temporary Internet Files\Content.Outlook\YOPD86GH\Track Measurements.jpg"/>
          <p:cNvPicPr>
            <a:picLocks noChangeAspect="1" noChangeArrowheads="1"/>
          </p:cNvPicPr>
          <p:nvPr/>
        </p:nvPicPr>
        <p:blipFill>
          <a:blip r:embed="rId3" cstate="print"/>
          <a:srcRect/>
          <a:stretch>
            <a:fillRect/>
          </a:stretch>
        </p:blipFill>
        <p:spPr bwMode="auto">
          <a:xfrm>
            <a:off x="2667000" y="3657600"/>
            <a:ext cx="3911600" cy="294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600" smtClean="0"/>
              <a:t>Cross Country – Computerized Transponders </a:t>
            </a:r>
            <a:br>
              <a:rPr lang="en-US" sz="2600" smtClean="0"/>
            </a:br>
            <a:r>
              <a:rPr lang="en-US" sz="2600" smtClean="0"/>
              <a:t>and Chips</a:t>
            </a:r>
            <a:br>
              <a:rPr lang="en-US" sz="2600" smtClean="0"/>
            </a:br>
            <a:r>
              <a:rPr lang="en-US" sz="2600" smtClean="0">
                <a:solidFill>
                  <a:srgbClr val="FF3300"/>
                </a:solidFill>
              </a:rPr>
              <a:t>Rules 9-3-3, 9-6-2</a:t>
            </a:r>
          </a:p>
        </p:txBody>
      </p:sp>
      <p:sp>
        <p:nvSpPr>
          <p:cNvPr id="9219" name="Content Placeholder 2"/>
          <p:cNvSpPr>
            <a:spLocks noGrp="1"/>
          </p:cNvSpPr>
          <p:nvPr>
            <p:ph idx="1"/>
          </p:nvPr>
        </p:nvSpPr>
        <p:spPr/>
        <p:txBody>
          <a:bodyPr/>
          <a:lstStyle/>
          <a:p>
            <a:r>
              <a:rPr lang="en-US" smtClean="0"/>
              <a:t>The finish of a cross country race may be recorded by computerized transponders/chips</a:t>
            </a:r>
          </a:p>
          <a:p>
            <a:r>
              <a:rPr lang="en-US" smtClean="0"/>
              <a:t>When used:</a:t>
            </a:r>
          </a:p>
          <a:p>
            <a:pPr lvl="1"/>
            <a:r>
              <a:rPr lang="en-US" smtClean="0"/>
              <a:t>A bib transponder or two computerized chips (one attached to each shoe) must be used for recording the finish</a:t>
            </a:r>
          </a:p>
          <a:p>
            <a:pPr lvl="1"/>
            <a:r>
              <a:rPr lang="en-US" smtClean="0"/>
              <a:t>The official order of finish for the runners is that recorded by the transponders/chips</a:t>
            </a:r>
          </a:p>
          <a:p>
            <a:pPr lvl="1"/>
            <a:r>
              <a:rPr lang="en-US" smtClean="0"/>
              <a:t>Competitors shall wear the assigned computerized transponders/chips unaltered for the purposes of official timing and place finish.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600" smtClean="0"/>
              <a:t>Cross Country – Computerized Transponders </a:t>
            </a:r>
            <a:br>
              <a:rPr lang="en-US" sz="2600" smtClean="0"/>
            </a:br>
            <a:r>
              <a:rPr lang="en-US" sz="2600" smtClean="0"/>
              <a:t>and Chips</a:t>
            </a:r>
            <a:br>
              <a:rPr lang="en-US" sz="2600" smtClean="0"/>
            </a:br>
            <a:r>
              <a:rPr lang="en-US" sz="2600" smtClean="0">
                <a:solidFill>
                  <a:srgbClr val="FF3300"/>
                </a:solidFill>
              </a:rPr>
              <a:t>Rules 9-3-3, 9-6-2</a:t>
            </a:r>
          </a:p>
        </p:txBody>
      </p:sp>
      <p:sp>
        <p:nvSpPr>
          <p:cNvPr id="10243" name="Content Placeholder 2"/>
          <p:cNvSpPr>
            <a:spLocks noGrp="1"/>
          </p:cNvSpPr>
          <p:nvPr>
            <p:ph idx="1"/>
          </p:nvPr>
        </p:nvSpPr>
        <p:spPr/>
        <p:txBody>
          <a:bodyPr/>
          <a:lstStyle/>
          <a:p>
            <a:r>
              <a:rPr lang="en-US" smtClean="0"/>
              <a:t>The bib transponder combines the chip into the bib start number</a:t>
            </a:r>
          </a:p>
          <a:p>
            <a:pPr>
              <a:buFont typeface="Wingdings" pitchFamily="2" charset="2"/>
              <a:buNone/>
            </a:pPr>
            <a:endParaRPr lang="en-US" smtClean="0"/>
          </a:p>
          <a:p>
            <a:r>
              <a:rPr lang="en-US" smtClean="0"/>
              <a:t>Competitors only have to attach the bib to their chest</a:t>
            </a:r>
          </a:p>
        </p:txBody>
      </p:sp>
      <p:pic>
        <p:nvPicPr>
          <p:cNvPr id="10244" name="Picture 10"/>
          <p:cNvPicPr>
            <a:picLocks noChangeAspect="1" noChangeArrowheads="1"/>
          </p:cNvPicPr>
          <p:nvPr/>
        </p:nvPicPr>
        <p:blipFill>
          <a:blip r:embed="rId3" cstate="print"/>
          <a:srcRect/>
          <a:stretch>
            <a:fillRect/>
          </a:stretch>
        </p:blipFill>
        <p:spPr bwMode="auto">
          <a:xfrm>
            <a:off x="3124200" y="3733800"/>
            <a:ext cx="3657600" cy="2730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152400"/>
            <a:ext cx="8678863" cy="1295400"/>
          </a:xfrm>
        </p:spPr>
        <p:txBody>
          <a:bodyPr/>
          <a:lstStyle/>
          <a:p>
            <a:r>
              <a:rPr lang="en-US" sz="3000" smtClean="0"/>
              <a:t>Visible Undergarment</a:t>
            </a:r>
            <a:br>
              <a:rPr lang="en-US" sz="3000" smtClean="0"/>
            </a:br>
            <a:r>
              <a:rPr lang="en-US" sz="3000" smtClean="0">
                <a:solidFill>
                  <a:srgbClr val="FF3300"/>
                </a:solidFill>
              </a:rPr>
              <a:t>Rules 9-6-1b Notes: 3, 9-6-1c Notes: 3</a:t>
            </a:r>
          </a:p>
        </p:txBody>
      </p:sp>
      <p:sp>
        <p:nvSpPr>
          <p:cNvPr id="11267" name="Content Placeholder 2"/>
          <p:cNvSpPr>
            <a:spLocks noGrp="1"/>
          </p:cNvSpPr>
          <p:nvPr>
            <p:ph idx="1"/>
          </p:nvPr>
        </p:nvSpPr>
        <p:spPr/>
        <p:txBody>
          <a:bodyPr/>
          <a:lstStyle/>
          <a:p>
            <a:r>
              <a:rPr lang="en-US" sz="2400" smtClean="0"/>
              <a:t>Visible undergarments displaying seams stitched on the outside of the garment in a visible contrasting color to the single, solid color of the undergarment and function as actual seams for garment construction are legal.</a:t>
            </a:r>
          </a:p>
        </p:txBody>
      </p:sp>
      <p:pic>
        <p:nvPicPr>
          <p:cNvPr id="11268" name="Picture 3" descr="track uniform.JPG"/>
          <p:cNvPicPr>
            <a:picLocks noChangeAspect="1"/>
          </p:cNvPicPr>
          <p:nvPr/>
        </p:nvPicPr>
        <p:blipFill>
          <a:blip r:embed="rId3" cstate="print"/>
          <a:srcRect/>
          <a:stretch>
            <a:fillRect/>
          </a:stretch>
        </p:blipFill>
        <p:spPr bwMode="auto">
          <a:xfrm>
            <a:off x="5715000" y="3048000"/>
            <a:ext cx="2843213" cy="3657600"/>
          </a:xfrm>
          <a:prstGeom prst="rect">
            <a:avLst/>
          </a:prstGeom>
          <a:noFill/>
          <a:ln w="9525">
            <a:noFill/>
            <a:miter lim="800000"/>
            <a:headEnd/>
            <a:tailEnd/>
          </a:ln>
        </p:spPr>
      </p:pic>
      <p:graphicFrame>
        <p:nvGraphicFramePr>
          <p:cNvPr id="5" name="Table 4"/>
          <p:cNvGraphicFramePr>
            <a:graphicFrameLocks noGrp="1"/>
          </p:cNvGraphicFramePr>
          <p:nvPr/>
        </p:nvGraphicFramePr>
        <p:xfrm>
          <a:off x="1600200" y="3962400"/>
          <a:ext cx="3581400" cy="1737294"/>
        </p:xfrm>
        <a:graphic>
          <a:graphicData uri="http://schemas.openxmlformats.org/drawingml/2006/table">
            <a:tbl>
              <a:tblPr firstRow="1" bandRow="1">
                <a:tableStyleId>{B301B821-A1FF-4177-AEE7-76D212191A09}</a:tableStyleId>
              </a:tblPr>
              <a:tblGrid>
                <a:gridCol w="3581400"/>
              </a:tblGrid>
              <a:tr h="1736725">
                <a:tc>
                  <a:txBody>
                    <a:bodyPr/>
                    <a:lstStyle/>
                    <a:p>
                      <a:pPr algn="ctr"/>
                      <a:r>
                        <a:rPr lang="en-US" sz="3600" dirty="0" smtClean="0">
                          <a:solidFill>
                            <a:schemeClr val="tx1"/>
                          </a:solidFill>
                        </a:rPr>
                        <a:t>Legal</a:t>
                      </a:r>
                    </a:p>
                    <a:p>
                      <a:pPr algn="ctr"/>
                      <a:r>
                        <a:rPr lang="en-US" sz="3600" dirty="0" smtClean="0">
                          <a:solidFill>
                            <a:schemeClr val="tx1"/>
                          </a:solidFill>
                        </a:rPr>
                        <a:t>Visible Undergarment</a:t>
                      </a:r>
                      <a:endParaRPr lang="en-US" sz="3600" dirty="0">
                        <a:solidFill>
                          <a:schemeClr val="tx1"/>
                        </a:solidFill>
                      </a:endParaRPr>
                    </a:p>
                  </a:txBody>
                  <a:tcPr marT="45687" marB="4568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FHS Brand Style Presentation V3_07">
  <a:themeElements>
    <a:clrScheme name="NFHS Brand Style Presentation V3_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V3_07">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V3_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V3_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V3_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V3_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V3_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V3_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V3_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V3_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V3_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V3_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V3_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V3_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1367</Words>
  <Application>Microsoft Office PowerPoint</Application>
  <PresentationFormat>On-screen Show (4:3)</PresentationFormat>
  <Paragraphs>142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Wingdings</vt:lpstr>
      <vt:lpstr>Calibri</vt:lpstr>
      <vt:lpstr>NFHS Brand Style Presentation V3_07</vt:lpstr>
      <vt:lpstr>2012  Cross Country</vt:lpstr>
      <vt:lpstr>Slide 2</vt:lpstr>
      <vt:lpstr>CROSS COUNTRY COACH and OFFICIAL PREREQUESITES </vt:lpstr>
      <vt:lpstr>PIAA MODIFICATIONS OF      RULE 9        </vt:lpstr>
      <vt:lpstr>2012 RULE REVISIONS</vt:lpstr>
      <vt:lpstr>Cross Country Course Rule 9-1-1</vt:lpstr>
      <vt:lpstr>Cross Country – Computerized Transponders  and Chips Rules 9-3-3, 9-6-2</vt:lpstr>
      <vt:lpstr>Cross Country – Computerized Transponders  and Chips Rules 9-3-3, 9-6-2</vt:lpstr>
      <vt:lpstr>Visible Undergarment Rules 9-6-1b Notes: 3, 9-6-1c Notes: 3</vt:lpstr>
      <vt:lpstr>Competitor’s Uniform – Jewelry  Rule 9-6-3, Penalty</vt:lpstr>
      <vt:lpstr>2012  Cross Country</vt:lpstr>
      <vt:lpstr>Editorial Changes</vt:lpstr>
      <vt:lpstr>2012 Track and Field and Cross Country</vt:lpstr>
      <vt:lpstr>Points of Emphasis Starter Positions</vt:lpstr>
      <vt:lpstr>Points of Emphasis Jewelry and Uniforms Compliance Responsibilities</vt:lpstr>
      <vt:lpstr>Points of Emphasis Jewelry and Uniforms Compliance Responsibilities</vt:lpstr>
      <vt:lpstr>NFHS Track and Field  Pre-Meet Notes</vt:lpstr>
      <vt:lpstr>The Role of the Parent in Sports www.nfhslearn.com </vt:lpstr>
      <vt:lpstr>Concussion in Sports  www.nfhslearn.com </vt:lpstr>
      <vt:lpstr>NFHS Track and Field and  Cross Country Publications</vt:lpstr>
    </vt:vector>
  </TitlesOfParts>
  <Company>NFHS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Track and Field  and Cross Country</dc:title>
  <dc:creator>aferg</dc:creator>
  <cp:lastModifiedBy>pleonard</cp:lastModifiedBy>
  <cp:revision>162</cp:revision>
  <dcterms:created xsi:type="dcterms:W3CDTF">2011-07-19T13:47:27Z</dcterms:created>
  <dcterms:modified xsi:type="dcterms:W3CDTF">2012-09-04T01:54:51Z</dcterms:modified>
</cp:coreProperties>
</file>